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5" r:id="rId3"/>
    <p:sldId id="257" r:id="rId4"/>
    <p:sldId id="258" r:id="rId5"/>
    <p:sldId id="297" r:id="rId6"/>
    <p:sldId id="298" r:id="rId7"/>
    <p:sldId id="281" r:id="rId8"/>
    <p:sldId id="283" r:id="rId9"/>
    <p:sldId id="288" r:id="rId10"/>
    <p:sldId id="289" r:id="rId11"/>
    <p:sldId id="290" r:id="rId12"/>
    <p:sldId id="291" r:id="rId13"/>
    <p:sldId id="299" r:id="rId14"/>
    <p:sldId id="300" r:id="rId15"/>
    <p:sldId id="301" r:id="rId16"/>
    <p:sldId id="265" r:id="rId17"/>
  </p:sldIdLst>
  <p:sldSz cx="9753600" cy="7315200"/>
  <p:notesSz cx="9753600" cy="7315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30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84487" autoAdjust="0"/>
  </p:normalViewPr>
  <p:slideViewPr>
    <p:cSldViewPr>
      <p:cViewPr varScale="1">
        <p:scale>
          <a:sx n="103" d="100"/>
          <a:sy n="103" d="100"/>
        </p:scale>
        <p:origin x="1048" y="168"/>
      </p:cViewPr>
      <p:guideLst>
        <p:guide orient="horz" pos="2880"/>
        <p:guide pos="30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259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24500" y="0"/>
            <a:ext cx="4227513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7990B-9C4A-4A17-A46A-4AD6F496FEFD}" type="datetimeFigureOut">
              <a:rPr lang="zh-CN" altLang="en-US" smtClean="0"/>
              <a:t>2019/4/30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305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74725" y="3521075"/>
            <a:ext cx="7804150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2259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24500" y="6948488"/>
            <a:ext cx="4227513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CCF5-F267-490C-A846-6718F61A6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5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实际上将回溯时间设置为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已经失去了其能利用历史数据进行预测的优点，此时它与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应该是等价的。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60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8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</a:t>
            </a:r>
            <a:r>
              <a:rPr lang="zh-CN" altLang="en-US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为减小误报率，可适当提高将数据分类为故障的概率阈值，即牺牲召回率来提高精确率。</a:t>
            </a:r>
            <a:endParaRPr lang="en-US" altLang="zh-CN" spc="32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</a:t>
            </a:r>
            <a:r>
              <a:rPr lang="zh-CN" altLang="en-US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为避免报警反复无常，需要对报警信号进行防抖处理：取过去一段时间作为观察窗口，如果报警点超过一定比例才进行报警。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9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90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131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首先来看一下这个项目的背景，我国风场中风机叶片结冰的现象很严重；这会导致风机发电量降低，甚至会导致叶片的断裂，进而威胁设施和人员的安全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0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5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87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我们拿到的数据来自内蒙古某风场的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系统，包含了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风速、发电功率等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项风机监测参数，数据采集间隔为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秒，共有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台风机两个月的数据。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927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根据风机故障编号识别结冰故障，通过一阶差分处理，并进行故障标记，由于正常数据远多于故障数据，为使训练数据正负样本均衡，丢掉一部分正常数据，使得正常数据：结冰数据约等于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1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数据特征分析：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从气象角度分析，结冰与温度、湿度、以及过去一段时间内的温度差有关系。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首先从报故障的机制入手分析：如果过去一段时间的实际功率长期大于理论功率，则会触发结冰故障报警。所以预报结冰故障的最主要特征是功率差。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理论功率跟风速、 风向、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 angle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yaw angle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、发电机转速有关系， 实际功率即为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这些结论可以指导对输入进行降维。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3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8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BCB72-100E-46B1-972F-EFA5A18E8771}" type="datetime1">
              <a:rPr lang="en-US" altLang="zh-CN" smtClean="0"/>
              <a:t>4/30/19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100" b="1" i="0">
                <a:solidFill>
                  <a:srgbClr val="EDBB2C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E5FD-9627-41BF-AA8F-808D7C7A15B5}" type="datetime1">
              <a:rPr lang="en-US" altLang="zh-CN" smtClean="0"/>
              <a:t>4/30/19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8D839-F581-4887-9487-72C0B6828890}" type="datetime1">
              <a:rPr lang="en-US" altLang="zh-CN" smtClean="0"/>
              <a:t>4/30/19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753600" cy="7315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3" y="6286500"/>
            <a:ext cx="9753600" cy="1028700"/>
          </a:xfrm>
          <a:custGeom>
            <a:avLst/>
            <a:gdLst/>
            <a:ahLst/>
            <a:cxnLst/>
            <a:rect l="l" t="t" r="r" b="b"/>
            <a:pathLst>
              <a:path w="9753600" h="1028700">
                <a:moveTo>
                  <a:pt x="0" y="0"/>
                </a:moveTo>
                <a:lnTo>
                  <a:pt x="9753405" y="0"/>
                </a:lnTo>
                <a:lnTo>
                  <a:pt x="9753405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CA61-53B8-4C99-B352-D7955F5FAC43}" type="datetime1">
              <a:rPr lang="en-US" altLang="zh-CN" smtClean="0"/>
              <a:t>4/30/19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8BB5-94C0-44B8-A405-EE3735EB2096}" type="datetime1">
              <a:rPr lang="en-US" altLang="zh-CN" smtClean="0"/>
              <a:t>4/30/19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4599" y="2387409"/>
            <a:ext cx="4764405" cy="323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4599" y="2652439"/>
            <a:ext cx="5139055" cy="2623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rgbClr val="EDBB2C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4499" y="6700439"/>
            <a:ext cx="4949825" cy="23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65660-1302-4338-A49C-8BF17DEB44FA}" type="datetime1">
              <a:rPr lang="en-US" altLang="zh-CN" smtClean="0"/>
              <a:t>4/30/19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tif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77038" y="1864604"/>
            <a:ext cx="5943600" cy="5077031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 marR="5080" algn="l">
              <a:lnSpc>
                <a:spcPts val="9520"/>
              </a:lnSpc>
            </a:pPr>
            <a:r>
              <a:rPr lang="en-US" altLang="zh-CN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Ice</a:t>
            </a:r>
            <a:r>
              <a:rPr lang="zh-CN" altLang="en-US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Detection</a:t>
            </a:r>
            <a:r>
              <a:rPr lang="zh-CN" altLang="en-US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on</a:t>
            </a:r>
            <a:r>
              <a:rPr lang="zh-CN" altLang="en-US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Fan</a:t>
            </a:r>
            <a:r>
              <a:rPr lang="zh-CN" altLang="en-US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Blades</a:t>
            </a:r>
            <a:endParaRPr sz="8800" spc="-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2054" y="2514600"/>
            <a:ext cx="6629400" cy="303204"/>
          </a:xfrm>
          <a:custGeom>
            <a:avLst/>
            <a:gdLst/>
            <a:ahLst/>
            <a:cxnLst/>
            <a:rect l="l" t="t" r="r" b="b"/>
            <a:pathLst>
              <a:path w="3409315">
                <a:moveTo>
                  <a:pt x="0" y="0"/>
                </a:moveTo>
                <a:lnTo>
                  <a:pt x="3408965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/>
        </p:blipFill>
        <p:spPr>
          <a:xfrm>
            <a:off x="5496425" y="3048000"/>
            <a:ext cx="2048427" cy="213466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9"/>
    </mc:Choice>
    <mc:Fallback xmlns="">
      <p:transition spd="slow" advTm="58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57756" y="2209800"/>
            <a:ext cx="9260357" cy="43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Current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moment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756" y="3438353"/>
            <a:ext cx="9267244" cy="43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Selection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8800" y="5050986"/>
            <a:ext cx="9193382" cy="43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Additional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/>
          <p:cNvSpPr txBox="1"/>
          <p:nvPr/>
        </p:nvSpPr>
        <p:spPr>
          <a:xfrm>
            <a:off x="399429" y="576969"/>
            <a:ext cx="41219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86536"/>
              </p:ext>
            </p:extLst>
          </p:nvPr>
        </p:nvGraphicFramePr>
        <p:xfrm>
          <a:off x="491563" y="3979356"/>
          <a:ext cx="8801130" cy="13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176">
                  <a:extLst>
                    <a:ext uri="{9D8B030D-6E8A-4147-A177-3AD203B41FA5}">
                      <a16:colId xmlns:a16="http://schemas.microsoft.com/office/drawing/2014/main" xmlns="" val="2590919391"/>
                    </a:ext>
                  </a:extLst>
                </a:gridCol>
                <a:gridCol w="1414434">
                  <a:extLst>
                    <a:ext uri="{9D8B030D-6E8A-4147-A177-3AD203B41FA5}">
                      <a16:colId xmlns:a16="http://schemas.microsoft.com/office/drawing/2014/main" xmlns="" val="974400840"/>
                    </a:ext>
                  </a:extLst>
                </a:gridCol>
                <a:gridCol w="1430068">
                  <a:extLst>
                    <a:ext uri="{9D8B030D-6E8A-4147-A177-3AD203B41FA5}">
                      <a16:colId xmlns:a16="http://schemas.microsoft.com/office/drawing/2014/main" xmlns="" val="1888969919"/>
                    </a:ext>
                  </a:extLst>
                </a:gridCol>
                <a:gridCol w="1760226">
                  <a:extLst>
                    <a:ext uri="{9D8B030D-6E8A-4147-A177-3AD203B41FA5}">
                      <a16:colId xmlns:a16="http://schemas.microsoft.com/office/drawing/2014/main" xmlns="" val="1201828746"/>
                    </a:ext>
                  </a:extLst>
                </a:gridCol>
                <a:gridCol w="1760226">
                  <a:extLst>
                    <a:ext uri="{9D8B030D-6E8A-4147-A177-3AD203B41FA5}">
                      <a16:colId xmlns:a16="http://schemas.microsoft.com/office/drawing/2014/main" xmlns="" val="591948810"/>
                    </a:ext>
                  </a:extLst>
                </a:gridCol>
              </a:tblGrid>
              <a:tr h="36832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precision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recall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F1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4002980518"/>
                  </a:ext>
                </a:extLst>
              </a:tr>
              <a:tr h="3683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Original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features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27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0.8939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0.8763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0.9540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0.9135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3369938881"/>
                  </a:ext>
                </a:extLst>
              </a:tr>
              <a:tr h="64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Selected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features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20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0.8857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0.9410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0.8591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0.8982</a:t>
                      </a:r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218480277"/>
                  </a:ext>
                </a:extLst>
              </a:tr>
            </a:tbl>
          </a:graphicData>
        </a:graphic>
      </p:graphicFrame>
      <p:sp>
        <p:nvSpPr>
          <p:cNvPr id="14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 txBox="1"/>
          <p:nvPr/>
        </p:nvSpPr>
        <p:spPr>
          <a:xfrm>
            <a:off x="370597" y="1200984"/>
            <a:ext cx="38171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下载 (3)"/>
          <p:cNvPicPr/>
          <p:nvPr/>
        </p:nvPicPr>
        <p:blipFill>
          <a:blip r:embed="rId3"/>
          <a:stretch>
            <a:fillRect/>
          </a:stretch>
        </p:blipFill>
        <p:spPr>
          <a:xfrm>
            <a:off x="4277119" y="3551487"/>
            <a:ext cx="3657599" cy="2759627"/>
          </a:xfrm>
          <a:prstGeom prst="rect">
            <a:avLst/>
          </a:prstGeom>
        </p:spPr>
      </p:pic>
      <p:pic>
        <p:nvPicPr>
          <p:cNvPr id="11" name="图片 10" descr="下载 (1)"/>
          <p:cNvPicPr/>
          <p:nvPr/>
        </p:nvPicPr>
        <p:blipFill>
          <a:blip r:embed="rId4"/>
          <a:stretch>
            <a:fillRect/>
          </a:stretch>
        </p:blipFill>
        <p:spPr>
          <a:xfrm>
            <a:off x="399429" y="3549821"/>
            <a:ext cx="3740944" cy="276296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/>
          <p:cNvSpPr txBox="1"/>
          <p:nvPr/>
        </p:nvSpPr>
        <p:spPr>
          <a:xfrm>
            <a:off x="373856" y="1406374"/>
            <a:ext cx="25217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Early-Warning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40782"/>
              </p:ext>
            </p:extLst>
          </p:nvPr>
        </p:nvGraphicFramePr>
        <p:xfrm>
          <a:off x="4191001" y="1381418"/>
          <a:ext cx="5274185" cy="1422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7">
                  <a:extLst>
                    <a:ext uri="{9D8B030D-6E8A-4147-A177-3AD203B41FA5}">
                      <a16:colId xmlns:a16="http://schemas.microsoft.com/office/drawing/2014/main" xmlns="" val="2590919391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974400840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1888969919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1201828746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591948810"/>
                    </a:ext>
                  </a:extLst>
                </a:gridCol>
              </a:tblGrid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阈值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准确率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精确率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召回率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F1</a:t>
                      </a:r>
                      <a:r>
                        <a:rPr lang="zh-CN" altLang="en-US" sz="1600" dirty="0" smtClean="0"/>
                        <a:t>值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4002980518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0.8939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0.8763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0.9540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0.9135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3369938881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0.8933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0.9144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0.9028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0.9085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2161074889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0.8719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0.9440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0.8311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0.8840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3703653072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6" name="object 5"/>
          <p:cNvSpPr txBox="1"/>
          <p:nvPr/>
        </p:nvSpPr>
        <p:spPr>
          <a:xfrm>
            <a:off x="251930" y="1273657"/>
            <a:ext cx="2606800" cy="7123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1">
              <a:spcBef>
                <a:spcPts val="550"/>
              </a:spcBef>
            </a:pPr>
            <a:r>
              <a:rPr lang="en-US" altLang="zh-CN" sz="44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</a:t>
            </a:r>
            <a:endParaRPr sz="4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object 3"/>
          <p:cNvSpPr/>
          <p:nvPr/>
        </p:nvSpPr>
        <p:spPr>
          <a:xfrm>
            <a:off x="288801" y="1234591"/>
            <a:ext cx="9210626" cy="170287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618" t="10000" r="1197" b="4814"/>
          <a:stretch/>
        </p:blipFill>
        <p:spPr>
          <a:xfrm>
            <a:off x="2607252" y="1533400"/>
            <a:ext cx="7082312" cy="48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5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14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962" t="15940" r="3813" b="31724"/>
          <a:stretch/>
        </p:blipFill>
        <p:spPr>
          <a:xfrm>
            <a:off x="51642" y="2669482"/>
            <a:ext cx="9676751" cy="3650511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762000" y="2895600"/>
            <a:ext cx="1143000" cy="9906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bject 3"/>
          <p:cNvSpPr/>
          <p:nvPr/>
        </p:nvSpPr>
        <p:spPr>
          <a:xfrm>
            <a:off x="314375" y="1219200"/>
            <a:ext cx="2481422" cy="45719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5"/>
          <p:cNvSpPr txBox="1"/>
          <p:nvPr/>
        </p:nvSpPr>
        <p:spPr>
          <a:xfrm>
            <a:off x="288798" y="1219200"/>
            <a:ext cx="6874002" cy="7123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1">
              <a:spcBef>
                <a:spcPts val="550"/>
              </a:spcBef>
            </a:pPr>
            <a:r>
              <a:rPr lang="en-US" altLang="zh-CN" sz="4400" b="1" dirty="0" err="1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Visulation</a:t>
            </a:r>
            <a:endParaRPr lang="en-US" altLang="zh-CN" sz="4400" b="1" dirty="0">
              <a:solidFill>
                <a:srgbClr val="EDBB2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9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103" t="29874" r="4383" b="2704"/>
          <a:stretch/>
        </p:blipFill>
        <p:spPr>
          <a:xfrm>
            <a:off x="288798" y="2534082"/>
            <a:ext cx="9464802" cy="3866718"/>
          </a:xfrm>
          <a:prstGeom prst="rect">
            <a:avLst/>
          </a:prstGeom>
        </p:spPr>
      </p:pic>
      <p:sp>
        <p:nvSpPr>
          <p:cNvPr id="10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15</a:t>
            </a:fld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876993" y="3175588"/>
            <a:ext cx="1143000" cy="9906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object 3"/>
          <p:cNvSpPr/>
          <p:nvPr/>
        </p:nvSpPr>
        <p:spPr>
          <a:xfrm>
            <a:off x="314375" y="1219200"/>
            <a:ext cx="2481422" cy="45719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8" name="object 5"/>
          <p:cNvSpPr txBox="1"/>
          <p:nvPr/>
        </p:nvSpPr>
        <p:spPr>
          <a:xfrm>
            <a:off x="288798" y="1219200"/>
            <a:ext cx="6874002" cy="7123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1">
              <a:spcBef>
                <a:spcPts val="550"/>
              </a:spcBef>
            </a:pPr>
            <a:r>
              <a:rPr lang="en-US" altLang="zh-CN" sz="4400" b="1" dirty="0" err="1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Visulation</a:t>
            </a:r>
            <a:endParaRPr lang="en-US" altLang="zh-CN" sz="4400" b="1" dirty="0">
              <a:solidFill>
                <a:srgbClr val="EDBB2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2011396" y="3717032"/>
            <a:ext cx="1143000" cy="9906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8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1590"/>
              </a:spcBef>
            </a:pPr>
            <a:r>
              <a:rPr spc="-1165" dirty="0"/>
              <a:t>T</a:t>
            </a:r>
            <a:r>
              <a:rPr spc="-1375" dirty="0"/>
              <a:t> </a:t>
            </a:r>
            <a:r>
              <a:rPr spc="-605" dirty="0"/>
              <a:t>H</a:t>
            </a:r>
            <a:r>
              <a:rPr spc="-1375" dirty="0"/>
              <a:t> </a:t>
            </a:r>
            <a:r>
              <a:rPr spc="-495" dirty="0"/>
              <a:t>A</a:t>
            </a:r>
            <a:r>
              <a:rPr spc="-1375" dirty="0"/>
              <a:t> </a:t>
            </a:r>
            <a:r>
              <a:rPr spc="-90" dirty="0"/>
              <a:t>N</a:t>
            </a:r>
            <a:r>
              <a:rPr spc="-1375" dirty="0"/>
              <a:t> </a:t>
            </a:r>
            <a:r>
              <a:rPr spc="-290" dirty="0"/>
              <a:t>K  </a:t>
            </a:r>
            <a:r>
              <a:rPr spc="-395" dirty="0"/>
              <a:t>Y</a:t>
            </a:r>
            <a:r>
              <a:rPr spc="-1360" dirty="0"/>
              <a:t> </a:t>
            </a:r>
            <a:r>
              <a:rPr spc="-705" dirty="0"/>
              <a:t>O</a:t>
            </a:r>
            <a:r>
              <a:rPr spc="-1360" dirty="0"/>
              <a:t> </a:t>
            </a:r>
            <a:r>
              <a:rPr spc="-600" dirty="0"/>
              <a:t>U</a:t>
            </a:r>
            <a:r>
              <a:rPr spc="-1360" dirty="0"/>
              <a:t> </a:t>
            </a:r>
            <a:r>
              <a:rPr spc="17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244599" y="2514600"/>
            <a:ext cx="4775201" cy="76200"/>
          </a:xfrm>
          <a:custGeom>
            <a:avLst/>
            <a:gdLst/>
            <a:ahLst/>
            <a:cxnLst/>
            <a:rect l="l" t="t" r="r" b="b"/>
            <a:pathLst>
              <a:path w="3409315">
                <a:moveTo>
                  <a:pt x="0" y="0"/>
                </a:moveTo>
                <a:lnTo>
                  <a:pt x="3408965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753600" cy="6400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52598" y="933471"/>
            <a:ext cx="5942965" cy="183062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5"/>
              </a:spcBef>
            </a:pPr>
            <a:endParaRPr sz="11500" dirty="0">
              <a:latin typeface="微软雅黑" panose="020B0503020204020204" pitchFamily="34" charset="-122"/>
              <a:ea typeface="微软雅黑" panose="020B0503020204020204" pitchFamily="34" charset="-122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19424" y="1861351"/>
            <a:ext cx="3409315" cy="0"/>
          </a:xfrm>
          <a:custGeom>
            <a:avLst/>
            <a:gdLst/>
            <a:ahLst/>
            <a:cxnLst/>
            <a:rect l="l" t="t" r="r" b="b"/>
            <a:pathLst>
              <a:path w="3409315">
                <a:moveTo>
                  <a:pt x="0" y="0"/>
                </a:moveTo>
                <a:lnTo>
                  <a:pt x="3408965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18980" y="2047093"/>
            <a:ext cx="5410200" cy="239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Backlground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Requirements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>
              <a:lnSpc>
                <a:spcPct val="12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4.Results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6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24600" y="949529"/>
            <a:ext cx="3276600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spc="-409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sz="4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 flipV="1">
            <a:off x="6911973" y="1810098"/>
            <a:ext cx="2302117" cy="45719"/>
          </a:xfrm>
          <a:custGeom>
            <a:avLst/>
            <a:gdLst/>
            <a:ahLst/>
            <a:cxnLst/>
            <a:rect l="l" t="t" r="r" b="b"/>
            <a:pathLst>
              <a:path w="3413759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1975" y="2081445"/>
            <a:ext cx="2506345" cy="30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p"/>
            </a:pPr>
            <a:r>
              <a:rPr lang="en-US" altLang="zh-CN" spc="65" dirty="0" smtClean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Problems</a:t>
            </a:r>
            <a:endParaRPr lang="en-US" altLang="zh-CN" spc="65" dirty="0" smtClean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2214"/>
            <a:ext cx="4298248" cy="3566384"/>
          </a:xfrm>
          <a:prstGeom prst="rect">
            <a:avLst/>
          </a:prstGeom>
        </p:spPr>
      </p:pic>
      <p:sp>
        <p:nvSpPr>
          <p:cNvPr id="15" name="object 11"/>
          <p:cNvSpPr txBox="1"/>
          <p:nvPr/>
        </p:nvSpPr>
        <p:spPr>
          <a:xfrm>
            <a:off x="6911974" y="3572705"/>
            <a:ext cx="2506345" cy="30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p"/>
            </a:pPr>
            <a:r>
              <a:rPr lang="en-US" altLang="zh-CN" spc="65" dirty="0" smtClean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Safety</a:t>
            </a:r>
            <a:endParaRPr lang="en-US" altLang="zh-CN" spc="65" dirty="0" smtClean="0">
              <a:solidFill>
                <a:srgbClr val="2121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564797"/>
            <a:ext cx="1709446" cy="16836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9450"/>
          <a:stretch/>
        </p:blipFill>
        <p:spPr>
          <a:xfrm>
            <a:off x="409878" y="4561272"/>
            <a:ext cx="1828800" cy="1678575"/>
          </a:xfrm>
          <a:prstGeom prst="rect">
            <a:avLst/>
          </a:prstGeom>
        </p:spPr>
      </p:pic>
      <p:sp>
        <p:nvSpPr>
          <p:cNvPr id="21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r="4505" b="5276"/>
          <a:stretch/>
        </p:blipFill>
        <p:spPr>
          <a:xfrm>
            <a:off x="4775455" y="4572000"/>
            <a:ext cx="1747669" cy="1672574"/>
          </a:xfrm>
          <a:prstGeom prst="rect">
            <a:avLst/>
          </a:prstGeom>
        </p:spPr>
      </p:pic>
      <p:sp>
        <p:nvSpPr>
          <p:cNvPr id="17" name="灯片编号占位符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9"/>
    </mc:Choice>
    <mc:Fallback xmlns="">
      <p:transition spd="slow" advTm="2153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4" y="342898"/>
            <a:ext cx="9753600" cy="64007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88800" y="1075352"/>
            <a:ext cx="6572193" cy="4935893"/>
          </a:xfrm>
          <a:custGeom>
            <a:avLst/>
            <a:gdLst/>
            <a:ahLst/>
            <a:cxnLst/>
            <a:rect l="l" t="t" r="r" b="b"/>
            <a:pathLst>
              <a:path w="5819775" h="3086100">
                <a:moveTo>
                  <a:pt x="0" y="0"/>
                </a:moveTo>
                <a:lnTo>
                  <a:pt x="5819660" y="0"/>
                </a:lnTo>
                <a:lnTo>
                  <a:pt x="5819660" y="3086099"/>
                </a:lnTo>
                <a:lnTo>
                  <a:pt x="0" y="3086099"/>
                </a:lnTo>
                <a:lnTo>
                  <a:pt x="0" y="0"/>
                </a:lnTo>
                <a:close/>
              </a:path>
            </a:pathLst>
          </a:custGeom>
          <a:solidFill>
            <a:srgbClr val="EDBB2C">
              <a:alpha val="85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03585" y="1012906"/>
            <a:ext cx="4020704" cy="7559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35"/>
              </a:spcBef>
            </a:pPr>
            <a:r>
              <a:rPr lang="en-US" altLang="zh-CN" sz="4800" b="1" spc="-35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Gill Sans MT"/>
              </a:rPr>
              <a:t>Requirements</a:t>
            </a:r>
            <a:endParaRPr lang="en-US" sz="4800" b="1" spc="-3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708" y="2124612"/>
            <a:ext cx="6331530" cy="224828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3609" y="1724801"/>
            <a:ext cx="193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93410" y="1724801"/>
            <a:ext cx="183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725214" y="1841839"/>
            <a:ext cx="276905" cy="13525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5794" y="3362124"/>
            <a:ext cx="6027406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1040" y="4295851"/>
            <a:ext cx="5270159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Solution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1041" y="5198287"/>
            <a:ext cx="595120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5794" y="2459688"/>
            <a:ext cx="6027406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Selection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6"/>
    </mc:Choice>
    <mc:Fallback xmlns="">
      <p:transition spd="slow" advTm="1349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环形箭头 41"/>
          <p:cNvSpPr/>
          <p:nvPr/>
        </p:nvSpPr>
        <p:spPr>
          <a:xfrm rot="10800000" flipH="1">
            <a:off x="2288981" y="3189924"/>
            <a:ext cx="2364371" cy="2602141"/>
          </a:xfrm>
          <a:prstGeom prst="circularArrow">
            <a:avLst>
              <a:gd name="adj1" fmla="val 12500"/>
              <a:gd name="adj2" fmla="val 952471"/>
              <a:gd name="adj3" fmla="val 20457681"/>
              <a:gd name="adj4" fmla="val 2010852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0">
              <a:solidFill>
                <a:schemeClr val="tx1"/>
              </a:solidFill>
            </a:endParaRPr>
          </a:p>
        </p:txBody>
      </p:sp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grpSp>
        <p:nvGrpSpPr>
          <p:cNvPr id="25" name="组合 24"/>
          <p:cNvGrpSpPr/>
          <p:nvPr/>
        </p:nvGrpSpPr>
        <p:grpSpPr>
          <a:xfrm>
            <a:off x="3702051" y="2917306"/>
            <a:ext cx="2790156" cy="1562975"/>
            <a:chOff x="3264294" y="4294912"/>
            <a:chExt cx="2615771" cy="14652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591" y="4294912"/>
              <a:ext cx="2390765" cy="48902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1" t="30094" r="22992" b="32345"/>
            <a:stretch/>
          </p:blipFill>
          <p:spPr>
            <a:xfrm>
              <a:off x="3264294" y="5085720"/>
              <a:ext cx="2615771" cy="674481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361" y="5249049"/>
            <a:ext cx="2790156" cy="660532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>
          <a:xfrm>
            <a:off x="3791967" y="959525"/>
            <a:ext cx="2610320" cy="1811819"/>
          </a:xfrm>
          <a:prstGeom prst="downArrow">
            <a:avLst>
              <a:gd name="adj1" fmla="val 79001"/>
              <a:gd name="adj2" fmla="val 2949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87" dirty="0" smtClean="0">
                <a:solidFill>
                  <a:sysClr val="windowText" lastClr="000000"/>
                </a:solidFill>
              </a:rPr>
              <a:t>SCADA</a:t>
            </a:r>
            <a:r>
              <a:rPr lang="zh-CN" altLang="en-US" sz="2987" dirty="0">
                <a:solidFill>
                  <a:sysClr val="windowText" lastClr="000000"/>
                </a:solidFill>
              </a:rPr>
              <a:t> </a:t>
            </a:r>
            <a:r>
              <a:rPr lang="en-US" altLang="zh-CN" sz="2987" dirty="0" smtClean="0">
                <a:solidFill>
                  <a:sysClr val="windowText" lastClr="000000"/>
                </a:solidFill>
              </a:rPr>
              <a:t>Data</a:t>
            </a:r>
            <a:endParaRPr lang="zh-CN" altLang="en-US" sz="2987" dirty="0">
              <a:solidFill>
                <a:sysClr val="windowText" lastClr="000000"/>
              </a:solidFill>
            </a:endParaRPr>
          </a:p>
        </p:txBody>
      </p:sp>
      <p:sp>
        <p:nvSpPr>
          <p:cNvPr id="38" name="环形箭头 37"/>
          <p:cNvSpPr/>
          <p:nvPr/>
        </p:nvSpPr>
        <p:spPr>
          <a:xfrm rot="5400000" flipV="1">
            <a:off x="5336016" y="3426326"/>
            <a:ext cx="2364371" cy="2602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26031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0">
              <a:solidFill>
                <a:schemeClr val="tx1"/>
              </a:solidFill>
            </a:endParaRPr>
          </a:p>
        </p:txBody>
      </p:sp>
      <p:sp>
        <p:nvSpPr>
          <p:cNvPr id="41" name="环形箭头 40"/>
          <p:cNvSpPr/>
          <p:nvPr/>
        </p:nvSpPr>
        <p:spPr>
          <a:xfrm rot="16200000" flipH="1" flipV="1">
            <a:off x="2130031" y="3488806"/>
            <a:ext cx="2364371" cy="2602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7702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20">
              <a:solidFill>
                <a:schemeClr val="tx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2" y="3981547"/>
            <a:ext cx="2643439" cy="76659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6" y="4814567"/>
            <a:ext cx="1672329" cy="1425280"/>
          </a:xfrm>
          <a:prstGeom prst="rect">
            <a:avLst/>
          </a:prstGeom>
        </p:spPr>
      </p:pic>
      <p:sp>
        <p:nvSpPr>
          <p:cNvPr id="27" name="object 3"/>
          <p:cNvSpPr/>
          <p:nvPr/>
        </p:nvSpPr>
        <p:spPr>
          <a:xfrm>
            <a:off x="381001" y="1373192"/>
            <a:ext cx="2438399" cy="70298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 txBox="1"/>
          <p:nvPr/>
        </p:nvSpPr>
        <p:spPr>
          <a:xfrm>
            <a:off x="0" y="1435870"/>
            <a:ext cx="3417898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4800" b="1" spc="-700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System</a:t>
            </a:r>
            <a:r>
              <a:rPr lang="zh-CN" altLang="en-US" sz="4800" b="1" spc="-700" dirty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spc="-700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Frame</a:t>
            </a:r>
            <a:endParaRPr sz="48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7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37774"/>
            <a:ext cx="4495800" cy="4516497"/>
          </a:xfrm>
          <a:prstGeom prst="rect">
            <a:avLst/>
          </a:prstGeom>
        </p:spPr>
      </p:pic>
      <p:sp>
        <p:nvSpPr>
          <p:cNvPr id="7" name="object 3"/>
          <p:cNvSpPr/>
          <p:nvPr/>
        </p:nvSpPr>
        <p:spPr>
          <a:xfrm>
            <a:off x="392428" y="1622322"/>
            <a:ext cx="8950961" cy="55635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 txBox="1"/>
          <p:nvPr/>
        </p:nvSpPr>
        <p:spPr>
          <a:xfrm>
            <a:off x="5791200" y="795582"/>
            <a:ext cx="4503420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sz="48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"/>
    </mc:Choice>
    <mc:Fallback xmlns="">
      <p:transition spd="slow" advTm="144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62201" y="799807"/>
            <a:ext cx="4660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dirty="0" smtClean="0">
              <a:solidFill>
                <a:srgbClr val="EDBB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</a:t>
            </a:r>
            <a:r>
              <a:rPr lang="en-US" altLang="zh-CN" sz="4000" b="1" dirty="0" err="1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Proceessing</a:t>
            </a:r>
            <a:endParaRPr lang="zh-CN" altLang="en-US" sz="4000" b="1" dirty="0">
              <a:solidFill>
                <a:srgbClr val="EDBB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2881307" y="1482989"/>
            <a:ext cx="3689392" cy="45719"/>
          </a:xfrm>
          <a:custGeom>
            <a:avLst/>
            <a:gdLst/>
            <a:ahLst/>
            <a:cxnLst/>
            <a:rect l="l" t="t" r="r" b="b"/>
            <a:pathLst>
              <a:path w="3413759" h="38100">
                <a:moveTo>
                  <a:pt x="0" y="38100"/>
                </a:moveTo>
                <a:lnTo>
                  <a:pt x="3413601" y="38100"/>
                </a:lnTo>
                <a:lnTo>
                  <a:pt x="3413601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28" name="object 4"/>
          <p:cNvSpPr txBox="1"/>
          <p:nvPr/>
        </p:nvSpPr>
        <p:spPr>
          <a:xfrm>
            <a:off x="845261" y="2578704"/>
            <a:ext cx="3042234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Faulty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code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1313679" y="3435138"/>
            <a:ext cx="2086172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label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1" name="object 4"/>
          <p:cNvSpPr txBox="1"/>
          <p:nvPr/>
        </p:nvSpPr>
        <p:spPr>
          <a:xfrm>
            <a:off x="983413" y="4280663"/>
            <a:ext cx="2746703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Data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balance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1465" y="2419070"/>
            <a:ext cx="3455613" cy="25197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2222564" y="3822135"/>
            <a:ext cx="268401" cy="411635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2222566" y="2960702"/>
            <a:ext cx="268399" cy="378509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400" y="1950459"/>
            <a:ext cx="315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69" indent="-321469" defTabSz="857250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Blade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80230" y="1946031"/>
            <a:ext cx="314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69" indent="-321469" defTabSz="857250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Weather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396967" y="2578704"/>
            <a:ext cx="3042234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Features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5621563" y="3473643"/>
            <a:ext cx="2573816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label</a:t>
            </a:r>
            <a:endParaRPr lang="zh-CN" altLang="en-US"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9" name="object 4"/>
          <p:cNvSpPr txBox="1"/>
          <p:nvPr/>
        </p:nvSpPr>
        <p:spPr>
          <a:xfrm>
            <a:off x="5535120" y="4275790"/>
            <a:ext cx="2746703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Pair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with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SCADA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data</a:t>
            </a:r>
            <a:endParaRPr lang="zh-CN" altLang="en-US"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90278" y="2419070"/>
            <a:ext cx="3455613" cy="25197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6774272" y="3864155"/>
            <a:ext cx="266113" cy="364100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6771986" y="2956773"/>
            <a:ext cx="268399" cy="382438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5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8</a:t>
            </a:fld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06F0CF1-6AC4-49DA-BA1A-5717E9DED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311728"/>
            <a:ext cx="3275411" cy="20955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84624" y="3253309"/>
            <a:ext cx="4668376" cy="2613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108966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Problems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R="1089660">
              <a:lnSpc>
                <a:spcPct val="130000"/>
              </a:lnSpc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108966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Power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108966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 Direction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Pitch Angle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yaw angle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Generator Speed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Yaw Position</a:t>
            </a:r>
          </a:p>
        </p:txBody>
      </p:sp>
      <p:sp>
        <p:nvSpPr>
          <p:cNvPr id="20" name="object 3"/>
          <p:cNvSpPr/>
          <p:nvPr/>
        </p:nvSpPr>
        <p:spPr>
          <a:xfrm>
            <a:off x="330030" y="1326430"/>
            <a:ext cx="3681979" cy="73108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/>
          <p:cNvSpPr txBox="1"/>
          <p:nvPr/>
        </p:nvSpPr>
        <p:spPr>
          <a:xfrm>
            <a:off x="28012" y="1399538"/>
            <a:ext cx="5181599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selection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546D3D8-6FDF-4221-B71E-3E445622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322" y="3659282"/>
            <a:ext cx="2846589" cy="20838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0B7941AD-2D42-4733-9C1B-1234F7E5B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975" y="3596837"/>
            <a:ext cx="2809747" cy="20838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4624" y="2286463"/>
            <a:ext cx="5506576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108966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Reasons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Icing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pic>
        <p:nvPicPr>
          <p:cNvPr id="23" name="图片 22" descr="/Users/liurui/Desktop/屏幕快照 2017-10-21 上午12.58.15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38200"/>
            <a:ext cx="6417186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/>
          <p:cNvSpPr txBox="1"/>
          <p:nvPr/>
        </p:nvSpPr>
        <p:spPr>
          <a:xfrm>
            <a:off x="373856" y="1406374"/>
            <a:ext cx="25217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Building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5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528</Words>
  <Application>Microsoft Macintosh PowerPoint</Application>
  <PresentationFormat>Custom</PresentationFormat>
  <Paragraphs>127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Black</vt:lpstr>
      <vt:lpstr>Calibri</vt:lpstr>
      <vt:lpstr>Gill Sans MT</vt:lpstr>
      <vt:lpstr>Times New Roman</vt:lpstr>
      <vt:lpstr>Wingdings</vt:lpstr>
      <vt:lpstr>宋体</vt:lpstr>
      <vt:lpstr>微软雅黑</vt:lpstr>
      <vt:lpstr>等线</vt:lpstr>
      <vt:lpstr>黑体</vt:lpstr>
      <vt:lpstr>Arial</vt:lpstr>
      <vt:lpstr>Office Theme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Photo Yellow Technology Presentation</dc:title>
  <dc:creator>Yipeng Wu</dc:creator>
  <cp:keywords>DACmLCDtqZM</cp:keywords>
  <cp:lastModifiedBy>Jia, Ruonan</cp:lastModifiedBy>
  <cp:revision>170</cp:revision>
  <dcterms:created xsi:type="dcterms:W3CDTF">2017-11-08T14:13:45Z</dcterms:created>
  <dcterms:modified xsi:type="dcterms:W3CDTF">2019-05-01T03:00:02Z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2017-11-08T00:00:00Z</vt:filetime>
  </property>
  <property fmtid="{D5CDD505-2E9C-101B-9397-08002B2CF9AE}" pid="3" name="Creator">
    <vt:lpwstr>Canva</vt:lpwstr>
  </property>
  <property fmtid="{D5CDD505-2E9C-101B-9397-08002B2CF9AE}" pid="4" name="LastSaved">
    <vt:filetime>2017-11-08T00:00:00Z</vt:filetime>
  </property>
</Properties>
</file>